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306" r:id="rId3"/>
    <p:sldId id="258" r:id="rId4"/>
    <p:sldId id="298" r:id="rId5"/>
    <p:sldId id="264" r:id="rId6"/>
    <p:sldId id="305" r:id="rId7"/>
    <p:sldId id="268" r:id="rId8"/>
    <p:sldId id="296" r:id="rId9"/>
    <p:sldId id="297" r:id="rId10"/>
    <p:sldId id="271" r:id="rId11"/>
  </p:sldIdLst>
  <p:sldSz cx="9144000" cy="5143500" type="screen16x9"/>
  <p:notesSz cx="6858000" cy="9144000"/>
  <p:embeddedFontLst>
    <p:embeddedFont>
      <p:font typeface="Bree Serif" panose="020B0604020202020204" charset="0"/>
      <p:regular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  <p:embeddedFont>
      <p:font typeface="Roboto Black" panose="02000000000000000000" pitchFamily="2" charset="0"/>
      <p:bold r:id="rId18"/>
      <p:italic r:id="rId19"/>
      <p:boldItalic r:id="rId20"/>
    </p:embeddedFont>
    <p:embeddedFont>
      <p:font typeface="Roboto Light" panose="02000000000000000000" pitchFamily="2" charset="0"/>
      <p:regular r:id="rId21"/>
      <p:bold r:id="rId22"/>
      <p:italic r:id="rId23"/>
      <p:boldItalic r:id="rId24"/>
    </p:embeddedFont>
    <p:embeddedFont>
      <p:font typeface="Roboto Mono Regular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C0E43"/>
    <a:srgbClr val="171536"/>
    <a:srgbClr val="F4FAFF"/>
    <a:srgbClr val="1E1044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92" d="100"/>
          <a:sy n="92" d="100"/>
        </p:scale>
        <p:origin x="67" y="427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1455310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837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33374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5" r:id="rId4"/>
    <p:sldLayoutId id="2147483656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Leader</a:t>
            </a:r>
            <a:r>
              <a:rPr lang="en-US" dirty="0" err="1">
                <a:solidFill>
                  <a:srgbClr val="EC0E43"/>
                </a:solidFill>
              </a:rPr>
              <a:t>Stat</a:t>
            </a:r>
            <a:endParaRPr lang="ru-RU" dirty="0">
              <a:solidFill>
                <a:srgbClr val="EC0E43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3071267" y="3634612"/>
            <a:ext cx="5487961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Сервис автоматического создания и поддержания актуальности номограмм на основе СУБД с возможностью встраивания в ЕГИС ТП</a:t>
            </a:r>
            <a:endParaRPr lang="ru-RU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3027983" y="1021561"/>
            <a:ext cx="2875590" cy="396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ИСПОЛЬЗУЕМЫЕ</a:t>
            </a:r>
            <a:r>
              <a:rPr lang="ru-RU" sz="1400" dirty="0">
                <a:solidFill>
                  <a:srgbClr val="171536"/>
                </a:solidFill>
              </a:rPr>
              <a:t> </a:t>
            </a:r>
            <a:r>
              <a:rPr lang="ru-RU" sz="1400" dirty="0">
                <a:solidFill>
                  <a:srgbClr val="EC0E43"/>
                </a:solidFill>
              </a:rPr>
              <a:t>ТЕХНОЛОГИИ</a:t>
            </a:r>
            <a:endParaRPr sz="1400" dirty="0">
              <a:solidFill>
                <a:srgbClr val="EC0E43"/>
              </a:solidFill>
            </a:endParaRPr>
          </a:p>
        </p:txBody>
      </p:sp>
      <p:sp>
        <p:nvSpPr>
          <p:cNvPr id="1000" name="Google Shape;1000;p35"/>
          <p:cNvSpPr/>
          <p:nvPr/>
        </p:nvSpPr>
        <p:spPr>
          <a:xfrm>
            <a:off x="2293016" y="2524612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3" name="Google Shape;1003;p35"/>
          <p:cNvSpPr/>
          <p:nvPr/>
        </p:nvSpPr>
        <p:spPr>
          <a:xfrm>
            <a:off x="2959003" y="1881100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4" name="Google Shape;1004;p35"/>
          <p:cNvSpPr/>
          <p:nvPr/>
        </p:nvSpPr>
        <p:spPr>
          <a:xfrm>
            <a:off x="2987320" y="190940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5" name="Google Shape;1005;p35"/>
          <p:cNvSpPr/>
          <p:nvPr/>
        </p:nvSpPr>
        <p:spPr>
          <a:xfrm>
            <a:off x="3023523" y="1975951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5031941" y="1881100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6" name="Google Shape;1016;p35"/>
          <p:cNvSpPr/>
          <p:nvPr/>
        </p:nvSpPr>
        <p:spPr>
          <a:xfrm>
            <a:off x="5102189" y="1904285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7" name="Google Shape;1017;p35"/>
          <p:cNvSpPr/>
          <p:nvPr/>
        </p:nvSpPr>
        <p:spPr>
          <a:xfrm>
            <a:off x="5061073" y="1909402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0" name="Google Shape;1020;p35"/>
          <p:cNvSpPr/>
          <p:nvPr/>
        </p:nvSpPr>
        <p:spPr>
          <a:xfrm>
            <a:off x="3995480" y="3816649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1" name="Google Shape;1021;p35"/>
          <p:cNvSpPr/>
          <p:nvPr/>
        </p:nvSpPr>
        <p:spPr>
          <a:xfrm>
            <a:off x="3744055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4060415" y="3129001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5" name="Google Shape;1025;p35"/>
          <p:cNvSpPr/>
          <p:nvPr/>
        </p:nvSpPr>
        <p:spPr>
          <a:xfrm>
            <a:off x="3830635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7" name="Google Shape;1027;p35"/>
          <p:cNvSpPr/>
          <p:nvPr/>
        </p:nvSpPr>
        <p:spPr>
          <a:xfrm>
            <a:off x="6068402" y="3816649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8" name="Google Shape;1028;p35"/>
          <p:cNvSpPr/>
          <p:nvPr/>
        </p:nvSpPr>
        <p:spPr>
          <a:xfrm>
            <a:off x="5816993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0" name="Google Shape;1030;p35"/>
          <p:cNvSpPr/>
          <p:nvPr/>
        </p:nvSpPr>
        <p:spPr>
          <a:xfrm>
            <a:off x="6134184" y="3040760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2" name="Google Shape;1032;p35"/>
          <p:cNvSpPr/>
          <p:nvPr/>
        </p:nvSpPr>
        <p:spPr>
          <a:xfrm>
            <a:off x="5903573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412178" y="1411329"/>
            <a:ext cx="1278300" cy="3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ОБУЧЕННАЯ МОДЕЛЬ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01" name="Google Shape;1001;p35"/>
          <p:cNvSpPr/>
          <p:nvPr/>
        </p:nvSpPr>
        <p:spPr>
          <a:xfrm>
            <a:off x="2707594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6" name="Google Shape;1006;p35"/>
          <p:cNvSpPr/>
          <p:nvPr/>
        </p:nvSpPr>
        <p:spPr>
          <a:xfrm>
            <a:off x="2793029" y="2674384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4780532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8" name="Google Shape;1018;p35"/>
          <p:cNvSpPr/>
          <p:nvPr/>
        </p:nvSpPr>
        <p:spPr>
          <a:xfrm>
            <a:off x="4867112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61" name="Google Shape;1035;p35"/>
          <p:cNvSpPr txBox="1">
            <a:spLocks/>
          </p:cNvSpPr>
          <p:nvPr/>
        </p:nvSpPr>
        <p:spPr>
          <a:xfrm>
            <a:off x="4522694" y="141828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en-US" sz="1000" dirty="0">
                <a:solidFill>
                  <a:srgbClr val="171536"/>
                </a:solidFill>
              </a:rPr>
              <a:t>REST API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3" name="Google Shape;1035;p35"/>
          <p:cNvSpPr txBox="1">
            <a:spLocks/>
          </p:cNvSpPr>
          <p:nvPr/>
        </p:nvSpPr>
        <p:spPr>
          <a:xfrm>
            <a:off x="1076999" y="2596667"/>
            <a:ext cx="1278300" cy="547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 dirty="0">
                <a:solidFill>
                  <a:srgbClr val="171536"/>
                </a:solidFill>
              </a:rPr>
              <a:t>МОДУЛЬ</a:t>
            </a:r>
          </a:p>
        </p:txBody>
      </p:sp>
      <p:sp>
        <p:nvSpPr>
          <p:cNvPr id="64" name="Google Shape;1041;p35"/>
          <p:cNvSpPr txBox="1">
            <a:spLocks/>
          </p:cNvSpPr>
          <p:nvPr/>
        </p:nvSpPr>
        <p:spPr>
          <a:xfrm>
            <a:off x="649275" y="2766984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5" name="Google Shape;1035;p35"/>
          <p:cNvSpPr txBox="1">
            <a:spLocks/>
          </p:cNvSpPr>
          <p:nvPr/>
        </p:nvSpPr>
        <p:spPr>
          <a:xfrm>
            <a:off x="3407757" y="396718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 dirty="0">
                <a:solidFill>
                  <a:srgbClr val="171536"/>
                </a:solidFill>
              </a:rPr>
              <a:t>СЕРВЕР</a:t>
            </a:r>
          </a:p>
        </p:txBody>
      </p:sp>
      <p:sp>
        <p:nvSpPr>
          <p:cNvPr id="66" name="Google Shape;1041;p35"/>
          <p:cNvSpPr txBox="1">
            <a:spLocks/>
          </p:cNvSpPr>
          <p:nvPr/>
        </p:nvSpPr>
        <p:spPr>
          <a:xfrm>
            <a:off x="3088890" y="4144762"/>
            <a:ext cx="1859400" cy="400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00" dirty="0">
                <a:solidFill>
                  <a:srgbClr val="171536"/>
                </a:solidFill>
              </a:rPr>
              <a:t>Docker, Go, Python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7" name="Google Shape;1035;p35"/>
          <p:cNvSpPr txBox="1">
            <a:spLocks/>
          </p:cNvSpPr>
          <p:nvPr/>
        </p:nvSpPr>
        <p:spPr>
          <a:xfrm>
            <a:off x="5536718" y="4011805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 dirty="0">
                <a:solidFill>
                  <a:srgbClr val="171536"/>
                </a:solidFill>
              </a:rPr>
              <a:t>КЛИЕНТ</a:t>
            </a:r>
          </a:p>
        </p:txBody>
      </p:sp>
      <p:sp>
        <p:nvSpPr>
          <p:cNvPr id="68" name="Google Shape;1041;p35"/>
          <p:cNvSpPr txBox="1">
            <a:spLocks/>
          </p:cNvSpPr>
          <p:nvPr/>
        </p:nvSpPr>
        <p:spPr>
          <a:xfrm>
            <a:off x="5217851" y="4189379"/>
            <a:ext cx="1859400" cy="465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en-US" sz="1000" dirty="0">
                <a:solidFill>
                  <a:srgbClr val="171536"/>
                </a:solidFill>
              </a:rPr>
              <a:t>Vue.js, Canvas, </a:t>
            </a:r>
            <a:r>
              <a:rPr lang="en-US" sz="1000" dirty="0" err="1">
                <a:solidFill>
                  <a:srgbClr val="171536"/>
                </a:solidFill>
              </a:rPr>
              <a:t>templater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9" name="Google Shape;1035;p35"/>
          <p:cNvSpPr txBox="1">
            <a:spLocks/>
          </p:cNvSpPr>
          <p:nvPr/>
        </p:nvSpPr>
        <p:spPr>
          <a:xfrm>
            <a:off x="6706161" y="2719529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 dirty="0">
                <a:solidFill>
                  <a:srgbClr val="171536"/>
                </a:solidFill>
              </a:rPr>
              <a:t>СЕРВИС</a:t>
            </a:r>
          </a:p>
        </p:txBody>
      </p:sp>
      <p:cxnSp>
        <p:nvCxnSpPr>
          <p:cNvPr id="33" name="Google Shape;596;p28"/>
          <p:cNvCxnSpPr>
            <a:cxnSpLocks/>
          </p:cNvCxnSpPr>
          <p:nvPr/>
        </p:nvCxnSpPr>
        <p:spPr>
          <a:xfrm>
            <a:off x="291623" y="135736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3836424" y="1030871"/>
            <a:ext cx="1421375" cy="3787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Боль клиента</a:t>
            </a:r>
            <a:endParaRPr sz="1400" dirty="0">
              <a:solidFill>
                <a:srgbClr val="EC0E43"/>
              </a:solidFill>
            </a:endParaRP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2555149" y="1409617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Прямоугольник 70"/>
          <p:cNvSpPr/>
          <p:nvPr/>
        </p:nvSpPr>
        <p:spPr>
          <a:xfrm>
            <a:off x="558436" y="1409617"/>
            <a:ext cx="8220075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00" b="1" dirty="0"/>
              <a:t>Картограф для тяги</a:t>
            </a:r>
          </a:p>
          <a:p>
            <a:r>
              <a:rPr lang="ru-RU" sz="1000" dirty="0"/>
              <a:t>10.12.2021 18:00 - 12.12.2021 18:00</a:t>
            </a:r>
          </a:p>
          <a:p>
            <a:r>
              <a:rPr lang="ru-RU" sz="1000" dirty="0"/>
              <a:t>Одна из главных задач РЖД — обеспечение безопасности использования железных дорог. Для выполнения этой задачи задействована работа систем автоматики и постоянный анализ выполненных поездок. Во время маршрута </a:t>
            </a:r>
            <a:r>
              <a:rPr lang="ru-RU" sz="1000" dirty="0" err="1"/>
              <a:t>скоростемер</a:t>
            </a:r>
            <a:r>
              <a:rPr lang="ru-RU" sz="1000" dirty="0"/>
              <a:t> фиксирует все основные параметры движения поезда на специальной ленте. По окончании поездки </a:t>
            </a:r>
            <a:r>
              <a:rPr lang="ru-RU" sz="1000" dirty="0" err="1"/>
              <a:t>скоростемерная</a:t>
            </a:r>
            <a:r>
              <a:rPr lang="ru-RU" sz="1000" dirty="0"/>
              <a:t> лента передается расшифровщикам для оценки качества проведенной поездки, т.е. выполнения локомотивной бригадой требований нормативных документов и принятия соответствующих мер. Данные ленты соотносятся с так называемыми номограммами, по которым специалисты могут выявить все произошедшие нарушения. * Номограмма – графическое представление ординат пути, светофоров, станций, переездов, установленной скорости движения и других параметров. </a:t>
            </a:r>
          </a:p>
          <a:p>
            <a:r>
              <a:rPr lang="ru-RU" sz="1000" dirty="0"/>
              <a:t>Проблема</a:t>
            </a:r>
            <a:r>
              <a:rPr lang="en-US" sz="1000" dirty="0"/>
              <a:t>:</a:t>
            </a:r>
            <a:r>
              <a:rPr lang="ru-RU" sz="1000" dirty="0"/>
              <a:t> Во многих локомотивах уже используются цифровые системы, позволяющие в автоматическом формате проводить анализ поездок. В эксплуатации находится значительное количество устройств, требующих ручной расшифровки с использованием номограмм. Основной задачей в этом процессе является необходимость постоянно актуализировать номограммы, в связи с частыми изменениями маршрутов и требований к ним (например, изменение скоростного режима на отдельно выбранном участке). Актуализация номограмм выполняется сейчас вручную на основании базы инфраструктурных данных, что связано со значительными несвойственными трудовыми затратами. </a:t>
            </a:r>
            <a:endParaRPr lang="en-US" sz="1000" dirty="0"/>
          </a:p>
          <a:p>
            <a:r>
              <a:rPr lang="ru-RU" sz="1000" dirty="0">
                <a:solidFill>
                  <a:srgbClr val="FF0000"/>
                </a:solidFill>
              </a:rPr>
              <a:t>Необходимо разработать сервис, который позволит в автоматическом формате создавать номограммы и актуализировать их на основе базы инфраструктурных данных. Важно учесть, что решение должно соответствовать всем нормативным требованиям РЖД, кроме того должна быть возможность встраивания в ЕГИС ТП. Сервис должен быть удобным и понятным для конечного пользователя</a:t>
            </a:r>
            <a:r>
              <a:rPr lang="ru-RU" sz="1000" dirty="0"/>
              <a:t>. </a:t>
            </a:r>
            <a:endParaRPr lang="en-US" sz="1000" dirty="0"/>
          </a:p>
          <a:p>
            <a:r>
              <a:rPr lang="ru-RU" sz="1000" dirty="0"/>
              <a:t>Исходные данные Требования к отображению объектов базы данных на номограмме. База инфраструктурных данных для формирования номограмм из ЕГИС ТПС(обезличенная).</a:t>
            </a:r>
            <a:r>
              <a:rPr lang="en-US" sz="1000" dirty="0"/>
              <a:t> </a:t>
            </a:r>
            <a:r>
              <a:rPr lang="ru-RU" sz="1000" dirty="0"/>
              <a:t>Номограмма, соответствующая предоставленной базе и приказу об установлении скоростей движения. Приказ об установлении скоростей движения (обезличенный).</a:t>
            </a:r>
          </a:p>
        </p:txBody>
      </p:sp>
    </p:spTree>
    <p:extLst>
      <p:ext uri="{BB962C8B-B14F-4D97-AF65-F5344CB8AC3E}">
        <p14:creationId xmlns:p14="http://schemas.microsoft.com/office/powerpoint/2010/main" val="38718470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5531875" y="984159"/>
            <a:ext cx="1240400" cy="37874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Продукт</a:t>
            </a:r>
            <a:endParaRPr sz="1400" dirty="0">
              <a:solidFill>
                <a:srgbClr val="EC0E43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103898" y="1558794"/>
            <a:ext cx="491138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sz="1050" dirty="0">
                <a:solidFill>
                  <a:srgbClr val="171536"/>
                </a:solidFill>
                <a:latin typeface="+mn-lt"/>
              </a:rPr>
              <a:t>Наше решение может служить в качестве вспомогательного инструмента для системы </a:t>
            </a:r>
            <a:r>
              <a:rPr lang="ru-RU" sz="1050" dirty="0">
                <a:solidFill>
                  <a:schemeClr val="tx1"/>
                </a:solidFill>
                <a:latin typeface="+mn-lt"/>
              </a:rPr>
              <a:t>оценки качества проведенной поездки.</a:t>
            </a:r>
          </a:p>
          <a:p>
            <a:pPr marL="0" lvl="0" indent="0">
              <a:buClr>
                <a:schemeClr val="dk1"/>
              </a:buClr>
            </a:pPr>
            <a:r>
              <a:rPr lang="ru-RU" sz="1050" dirty="0">
                <a:solidFill>
                  <a:schemeClr val="tx1"/>
                </a:solidFill>
                <a:latin typeface="+mn-lt"/>
              </a:rPr>
              <a:t>Сервис, который позволит в автоматическом формате создавать номограммы и актуализировать их на основе баз инфраструктурных данных. </a:t>
            </a:r>
          </a:p>
          <a:p>
            <a:pPr marL="0" lvl="0" indent="0">
              <a:buClr>
                <a:schemeClr val="dk1"/>
              </a:buClr>
            </a:pPr>
            <a:endParaRPr lang="ru-RU" sz="1050" dirty="0">
              <a:solidFill>
                <a:schemeClr val="tx1"/>
              </a:solidFill>
              <a:latin typeface="+mn-lt"/>
            </a:endParaRPr>
          </a:p>
          <a:p>
            <a:pPr marL="0" lvl="0" indent="0">
              <a:buClr>
                <a:schemeClr val="dk1"/>
              </a:buClr>
            </a:pPr>
            <a:r>
              <a:rPr lang="ru-RU" sz="1050" dirty="0">
                <a:solidFill>
                  <a:schemeClr val="tx1"/>
                </a:solidFill>
                <a:latin typeface="+mn-lt"/>
              </a:rPr>
              <a:t>Это поможет быстрее и качественнее собирать данные и автоматически актуализировать номограммы </a:t>
            </a:r>
            <a:r>
              <a:rPr lang="ru-RU" sz="1050" dirty="0">
                <a:solidFill>
                  <a:srgbClr val="171536"/>
                </a:solidFill>
                <a:latin typeface="+mn-lt"/>
              </a:rPr>
              <a:t>сокращая человеческий труд составителей номограмм и облегчит работу расшифровщика.</a:t>
            </a:r>
            <a:endParaRPr sz="1050" dirty="0">
              <a:solidFill>
                <a:srgbClr val="171536"/>
              </a:solidFill>
              <a:latin typeface="+mn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 dirty="0">
              <a:latin typeface="+mn-lt"/>
            </a:endParaRPr>
          </a:p>
        </p:txBody>
      </p:sp>
      <p:sp>
        <p:nvSpPr>
          <p:cNvPr id="18" name="Google Shape;295;p24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96;p24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noFill/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97;p24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8;p24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9;p24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0;p24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1;p24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2;p24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3;p24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04;p24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05;p24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06;p24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7;p24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08;p24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9;p24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0;p24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1;p24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2;p24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3;p24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14;p24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5;p24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16;p24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17;p24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18;p24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19;p24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0;p24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1;p24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2;p24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3;p24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24;p24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25;p24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26;p24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27;p24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28;p24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29;p24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0;p24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1;p24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2;p24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3;p24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34;p24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35;p24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6;p24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7;p24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8;p24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39;p24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40;p24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41;p24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190;p55"/>
          <p:cNvGrpSpPr/>
          <p:nvPr/>
        </p:nvGrpSpPr>
        <p:grpSpPr>
          <a:xfrm>
            <a:off x="2676204" y="1126730"/>
            <a:ext cx="404304" cy="397922"/>
            <a:chOff x="683125" y="1955275"/>
            <a:chExt cx="299325" cy="294600"/>
          </a:xfrm>
          <a:solidFill>
            <a:srgbClr val="EC0E43"/>
          </a:solidFill>
        </p:grpSpPr>
        <p:sp>
          <p:nvSpPr>
            <p:cNvPr id="93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8251;p53"/>
          <p:cNvGrpSpPr/>
          <p:nvPr/>
        </p:nvGrpSpPr>
        <p:grpSpPr>
          <a:xfrm>
            <a:off x="1229930" y="1776453"/>
            <a:ext cx="342328" cy="339793"/>
            <a:chOff x="-13966675" y="1639700"/>
            <a:chExt cx="354450" cy="351825"/>
          </a:xfrm>
          <a:solidFill>
            <a:srgbClr val="EC0E43"/>
          </a:solidFill>
        </p:grpSpPr>
        <p:sp>
          <p:nvSpPr>
            <p:cNvPr id="98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524;p51"/>
          <p:cNvGrpSpPr/>
          <p:nvPr/>
        </p:nvGrpSpPr>
        <p:grpSpPr>
          <a:xfrm>
            <a:off x="3618393" y="1940514"/>
            <a:ext cx="333105" cy="274332"/>
            <a:chOff x="-26986100" y="2735800"/>
            <a:chExt cx="294575" cy="242600"/>
          </a:xfrm>
          <a:solidFill>
            <a:srgbClr val="FF5151"/>
          </a:solidFill>
        </p:grpSpPr>
        <p:sp>
          <p:nvSpPr>
            <p:cNvPr id="104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7228;p50"/>
          <p:cNvGrpSpPr/>
          <p:nvPr/>
        </p:nvGrpSpPr>
        <p:grpSpPr>
          <a:xfrm>
            <a:off x="1109598" y="3494297"/>
            <a:ext cx="334919" cy="333630"/>
            <a:chOff x="-35123050" y="3561225"/>
            <a:chExt cx="292225" cy="291100"/>
          </a:xfrm>
          <a:solidFill>
            <a:srgbClr val="EC0E43"/>
          </a:solidFill>
        </p:grpSpPr>
        <p:sp>
          <p:nvSpPr>
            <p:cNvPr id="107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6666;p49"/>
          <p:cNvSpPr/>
          <p:nvPr/>
        </p:nvSpPr>
        <p:spPr>
          <a:xfrm>
            <a:off x="3202962" y="3496847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183924" y="1395371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2351474" y="1058284"/>
            <a:ext cx="4487475" cy="42088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 err="1">
                <a:solidFill>
                  <a:srgbClr val="EC0E43"/>
                </a:solidFill>
              </a:rPr>
              <a:t>Инновационность</a:t>
            </a:r>
            <a:r>
              <a:rPr lang="ru-RU" sz="1400" dirty="0">
                <a:solidFill>
                  <a:srgbClr val="EC0E43"/>
                </a:solidFill>
              </a:rPr>
              <a:t> </a:t>
            </a:r>
            <a:br>
              <a:rPr lang="en-US" sz="1400" dirty="0">
                <a:solidFill>
                  <a:srgbClr val="EC0E43"/>
                </a:solidFill>
              </a:rPr>
            </a:br>
            <a:r>
              <a:rPr lang="ru-RU" sz="1400" dirty="0">
                <a:solidFill>
                  <a:srgbClr val="EC0E43"/>
                </a:solidFill>
              </a:rPr>
              <a:t>Ключевые преимущества</a:t>
            </a:r>
            <a:endParaRPr sz="1400" dirty="0">
              <a:solidFill>
                <a:srgbClr val="EC0E43"/>
              </a:solidFill>
            </a:endParaRPr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"/>
          </p:nvPr>
        </p:nvSpPr>
        <p:spPr>
          <a:xfrm>
            <a:off x="6292983" y="1913111"/>
            <a:ext cx="2851017" cy="63705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Низкая стоимость </a:t>
            </a:r>
            <a:r>
              <a:rPr lang="en-US" dirty="0">
                <a:solidFill>
                  <a:srgbClr val="171536"/>
                </a:solidFill>
              </a:rPr>
              <a:t>MVP </a:t>
            </a:r>
            <a:r>
              <a:rPr lang="ru-RU" dirty="0">
                <a:solidFill>
                  <a:srgbClr val="171536"/>
                </a:solidFill>
              </a:rPr>
              <a:t>и высокая </a:t>
            </a:r>
            <a:r>
              <a:rPr lang="ru-RU" dirty="0" err="1">
                <a:solidFill>
                  <a:srgbClr val="171536"/>
                </a:solidFill>
              </a:rPr>
              <a:t>скоростьвнедрения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04888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245359" y="2606098"/>
            <a:ext cx="2898641" cy="9039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Для работы устройств, участвующих в управлении локомотивом, необходима информация об объектах путевой инфраструктуры, определяющих безопасность движения, и действующих ограничениях скорости движения — </a:t>
            </a:r>
            <a:endParaRPr lang="en-US" dirty="0">
              <a:solidFill>
                <a:schemeClr val="tx1"/>
              </a:solidFill>
              <a:latin typeface="Roboto Light" panose="020B0604020202020204" charset="0"/>
              <a:ea typeface="Roboto Light" panose="020B0604020202020204" charset="0"/>
            </a:endParaRPr>
          </a:p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электронная карта. </a:t>
            </a:r>
            <a:endParaRPr lang="en-US" dirty="0">
              <a:solidFill>
                <a:schemeClr val="tx1"/>
              </a:solidFill>
              <a:latin typeface="Roboto Light" panose="020B0604020202020204" charset="0"/>
              <a:ea typeface="Roboto Light" panose="020B0604020202020204" charset="0"/>
            </a:endParaRPr>
          </a:p>
          <a:p>
            <a:pPr marL="0" lvl="0" indent="0"/>
            <a:endParaRPr lang="ru-RU" dirty="0">
              <a:solidFill>
                <a:schemeClr val="tx1"/>
              </a:solidFill>
              <a:latin typeface="Roboto Light" panose="020B0604020202020204" charset="0"/>
              <a:ea typeface="Roboto Light" panose="020B0604020202020204" charset="0"/>
            </a:endParaRPr>
          </a:p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В настоящее время её подготовка ведётся, но </a:t>
            </a:r>
            <a:r>
              <a:rPr lang="ru-RU" dirty="0" err="1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децентрализованно</a:t>
            </a:r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, отсутствует единый источник информации, по данным которого можно было бы сформировать её для любого устройства, и каждый разработчик пользуется собственными данными. Мы предлагаем использование открытых ГИС типа </a:t>
            </a:r>
            <a:r>
              <a:rPr lang="en-US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SAS-</a:t>
            </a:r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планета или </a:t>
            </a:r>
            <a:r>
              <a:rPr lang="en-US" dirty="0" err="1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OpenStreetMap</a:t>
            </a:r>
            <a:r>
              <a:rPr lang="ru-RU" dirty="0">
                <a:latin typeface="Roboto Light" panose="020B0604020202020204" charset="0"/>
                <a:ea typeface="Roboto Light" panose="020B0604020202020204" charset="0"/>
              </a:rPr>
              <a:t>.</a:t>
            </a:r>
            <a:endParaRPr lang="ru-RU" dirty="0">
              <a:solidFill>
                <a:srgbClr val="171536"/>
              </a:solidFill>
              <a:latin typeface="Roboto Light" panose="020B0604020202020204" charset="0"/>
              <a:ea typeface="Roboto Light" panose="020B0604020202020204" charset="0"/>
            </a:endParaRP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012844" y="2315673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</a:t>
            </a:r>
            <a:r>
              <a:rPr lang="ru-RU" dirty="0">
                <a:solidFill>
                  <a:srgbClr val="FF0000"/>
                </a:solidFill>
              </a:rPr>
              <a:t>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490701" y="1950461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 счет устранения «человеческого фактора» повышается точность позиционирования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70933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01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9"/>
          </p:nvPr>
        </p:nvSpPr>
        <p:spPr>
          <a:xfrm>
            <a:off x="195444" y="2829167"/>
            <a:ext cx="2422065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В настоящее время контроль  изменений и актуализация данных номограмм занимает много ручного труда и времени.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С нашим продуктом возможно обновление  данных в считанные часы</a:t>
            </a: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13"/>
          </p:nvPr>
        </p:nvSpPr>
        <p:spPr>
          <a:xfrm>
            <a:off x="270933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02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263359" y="3855791"/>
            <a:ext cx="2303402" cy="10381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Дружественный и простой интерфейс позволяет быстро включаться в работу конечным пользователям</a:t>
            </a: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-133325" y="1689148"/>
            <a:ext cx="2625286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Повышение уровня безопасности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70933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03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8" name="Google Shape;228;p21"/>
          <p:cNvSpPr txBox="1">
            <a:spLocks noGrp="1"/>
          </p:cNvSpPr>
          <p:nvPr>
            <p:ph type="ctrTitle" idx="17"/>
          </p:nvPr>
        </p:nvSpPr>
        <p:spPr>
          <a:xfrm>
            <a:off x="525247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Трудности сбора данных</a:t>
            </a:r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0" y="3617761"/>
            <a:ext cx="2601247" cy="327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Простота и удобство</a:t>
            </a:r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292983" y="1642098"/>
            <a:ext cx="2746242" cy="34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Соотношение цена</a:t>
            </a:r>
            <a:r>
              <a:rPr lang="en-US" dirty="0">
                <a:solidFill>
                  <a:srgbClr val="171536"/>
                </a:solidFill>
              </a:rPr>
              <a:t>/</a:t>
            </a:r>
            <a:r>
              <a:rPr lang="ru-RU" dirty="0">
                <a:solidFill>
                  <a:srgbClr val="171536"/>
                </a:solidFill>
              </a:rPr>
              <a:t>качество</a:t>
            </a:r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353897" y="2339955"/>
            <a:ext cx="20760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Универсальность</a:t>
            </a:r>
          </a:p>
        </p:txBody>
      </p:sp>
      <p:sp>
        <p:nvSpPr>
          <p:cNvPr id="233" name="Google Shape;233;p21"/>
          <p:cNvSpPr/>
          <p:nvPr/>
        </p:nvSpPr>
        <p:spPr>
          <a:xfrm>
            <a:off x="3479614" y="361776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479615" y="1798430"/>
            <a:ext cx="428915" cy="426116"/>
            <a:chOff x="6226275" y="3911538"/>
            <a:chExt cx="900325" cy="894450"/>
          </a:xfrm>
          <a:solidFill>
            <a:srgbClr val="EC0E43"/>
          </a:solidFill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</p:grpSp>
      <p:sp>
        <p:nvSpPr>
          <p:cNvPr id="243" name="Google Shape;243;p21"/>
          <p:cNvSpPr/>
          <p:nvPr/>
        </p:nvSpPr>
        <p:spPr>
          <a:xfrm>
            <a:off x="3479603" y="2705355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5012844" y="2488437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4969634" y="1870411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cxnSp>
        <p:nvCxnSpPr>
          <p:cNvPr id="45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2576286" y="1406333"/>
            <a:ext cx="3599543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Прямоугольник 1"/>
          <p:cNvSpPr/>
          <p:nvPr/>
        </p:nvSpPr>
        <p:spPr>
          <a:xfrm>
            <a:off x="-133325" y="5156582"/>
            <a:ext cx="10780263" cy="14311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900" dirty="0"/>
              <a:t>01 Нынешняя система организации профилактической работы с локомотивными бригадами по предупреждению повторяемости нарушений управления тормозами, режима ведения поезда, использования приборов безопасности движения, выявляемых при расшифровке </a:t>
            </a:r>
            <a:r>
              <a:rPr lang="ru-RU" sz="900" dirty="0" err="1"/>
              <a:t>скоростемерных</a:t>
            </a:r>
            <a:r>
              <a:rPr lang="ru-RU" sz="900" dirty="0"/>
              <a:t> лент и электронных носителей, по мнению специалистов, не в полной мере отвечает актуальным требованиям к поездной работе. Поскольку процесс выявления нарушений ведётся в ручном режиме, он имеет серьёзные недостатки. </a:t>
            </a:r>
          </a:p>
          <a:p>
            <a:r>
              <a:rPr lang="ru-RU" sz="900" dirty="0"/>
              <a:t>02 Помимо того, что возможны ошибки, обусловленные «человеческим фактором», </a:t>
            </a:r>
          </a:p>
          <a:p>
            <a:r>
              <a:rPr lang="ru-RU" sz="900" dirty="0"/>
              <a:t>от момента сдачи носителя на расшифровку до её окончания порой проходит значительное время. </a:t>
            </a:r>
          </a:p>
          <a:p>
            <a:r>
              <a:rPr lang="ru-RU" sz="900" dirty="0"/>
              <a:t>А ведь нередко на носителе бывает зарегистрирована информация, требующая срочного реагирования</a:t>
            </a:r>
            <a:r>
              <a:rPr lang="ru-RU" dirty="0"/>
              <a:t>.</a:t>
            </a:r>
          </a:p>
          <a:p>
            <a:br>
              <a:rPr lang="ru-RU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588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172976" y="1377550"/>
            <a:ext cx="1703949" cy="41578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ПАРТНЁРЫ</a:t>
            </a:r>
            <a:endParaRPr sz="1400" dirty="0">
              <a:solidFill>
                <a:srgbClr val="EC0E43"/>
              </a:solidFill>
            </a:endParaRPr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893129" y="3154041"/>
            <a:ext cx="2444682" cy="100009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171536"/>
                </a:solidFill>
              </a:rPr>
              <a:t>поможет снизить ручной труд при обновлении инфраструктуры</a:t>
            </a:r>
          </a:p>
          <a:p>
            <a:pPr marL="171450" lvl="0" indent="-17145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171536"/>
                </a:solidFill>
              </a:rPr>
              <a:t>сервис для создания  номограмм автоматизированным способом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6154269" y="3168765"/>
            <a:ext cx="1938550" cy="1207866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решение может стать интересным продуктом для отечественного инвестора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2277157" y="3148690"/>
            <a:ext cx="1801111" cy="100544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ru-RU" dirty="0">
                <a:solidFill>
                  <a:srgbClr val="171536"/>
                </a:solidFill>
              </a:rPr>
              <a:t>решение интересно подразделениям компаний эксплуатирующим устаревающий подвижный состав транспорта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4078269" y="2913229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МОНИТОРИНГ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6016831" y="2913229"/>
            <a:ext cx="2076000" cy="3353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РЫНОК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2024004" y="2944867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Эксплуатация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2460775" y="2669278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3157670" y="1793337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909823" y="1656057"/>
            <a:ext cx="534255" cy="470821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4399284" y="2669278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5096198" y="1793337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849111" y="1708214"/>
            <a:ext cx="534255" cy="470794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6337811" y="2669278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7034725" y="1793337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788399" y="1662809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cxnSp>
        <p:nvCxnSpPr>
          <p:cNvPr id="596" name="Google Shape;596;p28"/>
          <p:cNvCxnSpPr>
            <a:cxnSpLocks/>
          </p:cNvCxnSpPr>
          <p:nvPr/>
        </p:nvCxnSpPr>
        <p:spPr>
          <a:xfrm>
            <a:off x="291623" y="135736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596;p28"/>
          <p:cNvCxnSpPr>
            <a:cxnSpLocks/>
          </p:cNvCxnSpPr>
          <p:nvPr/>
        </p:nvCxnSpPr>
        <p:spPr>
          <a:xfrm>
            <a:off x="223350" y="4336355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559;p28"/>
          <p:cNvSpPr txBox="1">
            <a:spLocks/>
          </p:cNvSpPr>
          <p:nvPr/>
        </p:nvSpPr>
        <p:spPr>
          <a:xfrm>
            <a:off x="3204597" y="918519"/>
            <a:ext cx="3058584" cy="4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400" dirty="0">
                <a:solidFill>
                  <a:srgbClr val="EC0E43"/>
                </a:solidFill>
              </a:rPr>
              <a:t>Бизнес-модель</a:t>
            </a:r>
          </a:p>
        </p:txBody>
      </p:sp>
      <p:sp>
        <p:nvSpPr>
          <p:cNvPr id="27" name="Google Shape;559;p28"/>
          <p:cNvSpPr txBox="1">
            <a:spLocks/>
          </p:cNvSpPr>
          <p:nvPr/>
        </p:nvSpPr>
        <p:spPr>
          <a:xfrm>
            <a:off x="-3365" y="3061537"/>
            <a:ext cx="2464140" cy="4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400" dirty="0">
                <a:solidFill>
                  <a:srgbClr val="EC0E43"/>
                </a:solidFill>
              </a:rPr>
              <a:t>Бизнес-Кейс </a:t>
            </a:r>
          </a:p>
        </p:txBody>
      </p:sp>
      <p:sp>
        <p:nvSpPr>
          <p:cNvPr id="28" name="Google Shape;559;p28"/>
          <p:cNvSpPr txBox="1">
            <a:spLocks/>
          </p:cNvSpPr>
          <p:nvPr/>
        </p:nvSpPr>
        <p:spPr>
          <a:xfrm>
            <a:off x="223350" y="4551347"/>
            <a:ext cx="2826090" cy="4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400" dirty="0">
                <a:solidFill>
                  <a:srgbClr val="EC0E43"/>
                </a:solidFill>
              </a:rPr>
              <a:t>Приложим ТЭО проекта в </a:t>
            </a:r>
            <a:r>
              <a:rPr lang="en-US" sz="1400" dirty="0">
                <a:solidFill>
                  <a:srgbClr val="EC0E43"/>
                </a:solidFill>
              </a:rPr>
              <a:t>.</a:t>
            </a:r>
            <a:r>
              <a:rPr lang="en-US" sz="1400" dirty="0" err="1">
                <a:solidFill>
                  <a:srgbClr val="EC0E43"/>
                </a:solidFill>
              </a:rPr>
              <a:t>xls</a:t>
            </a:r>
            <a:r>
              <a:rPr lang="ru-RU" sz="1400" dirty="0">
                <a:solidFill>
                  <a:srgbClr val="EC0E43"/>
                </a:solidFill>
              </a:rPr>
              <a:t>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596;p28"/>
          <p:cNvCxnSpPr>
            <a:cxnSpLocks/>
          </p:cNvCxnSpPr>
          <p:nvPr/>
        </p:nvCxnSpPr>
        <p:spPr>
          <a:xfrm>
            <a:off x="291623" y="135736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559;p28"/>
          <p:cNvSpPr txBox="1">
            <a:spLocks/>
          </p:cNvSpPr>
          <p:nvPr/>
        </p:nvSpPr>
        <p:spPr>
          <a:xfrm>
            <a:off x="2740140" y="941579"/>
            <a:ext cx="3965460" cy="4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400" dirty="0">
                <a:solidFill>
                  <a:srgbClr val="EC0E43"/>
                </a:solidFill>
              </a:rPr>
              <a:t>Работоспособность</a:t>
            </a:r>
          </a:p>
        </p:txBody>
      </p:sp>
      <p:sp>
        <p:nvSpPr>
          <p:cNvPr id="9" name="Google Shape;559;p28"/>
          <p:cNvSpPr txBox="1">
            <a:spLocks/>
          </p:cNvSpPr>
          <p:nvPr/>
        </p:nvSpPr>
        <p:spPr>
          <a:xfrm>
            <a:off x="526710" y="2458603"/>
            <a:ext cx="2826090" cy="4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FFFFFF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400" dirty="0">
                <a:solidFill>
                  <a:srgbClr val="EC0E43"/>
                </a:solidFill>
              </a:rPr>
              <a:t>Реализация</a:t>
            </a:r>
          </a:p>
        </p:txBody>
      </p:sp>
      <p:sp>
        <p:nvSpPr>
          <p:cNvPr id="10" name="Google Shape;219;p21"/>
          <p:cNvSpPr txBox="1">
            <a:spLocks noGrp="1"/>
          </p:cNvSpPr>
          <p:nvPr>
            <p:ph type="subTitle" idx="4294967295"/>
          </p:nvPr>
        </p:nvSpPr>
        <p:spPr>
          <a:xfrm>
            <a:off x="2968759" y="1891723"/>
            <a:ext cx="2898641" cy="9039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Использование существующих технологических БД для </a:t>
            </a:r>
            <a:r>
              <a:rPr lang="ru-RU" dirty="0" err="1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парсинга</a:t>
            </a:r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 данных в СУБД</a:t>
            </a:r>
          </a:p>
          <a:p>
            <a:pPr marL="0" lvl="0" indent="0"/>
            <a:endParaRPr lang="ru-RU" dirty="0">
              <a:solidFill>
                <a:schemeClr val="tx1"/>
              </a:solidFill>
              <a:latin typeface="Roboto Light" panose="020B0604020202020204" charset="0"/>
              <a:ea typeface="Roboto Light" panose="020B0604020202020204" charset="0"/>
            </a:endParaRPr>
          </a:p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Использование инструмента </a:t>
            </a:r>
            <a:r>
              <a:rPr lang="en-US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Power BI </a:t>
            </a:r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для построения графических отчетов по данным СУБД</a:t>
            </a:r>
          </a:p>
          <a:p>
            <a:pPr marL="0" lvl="0" indent="0"/>
            <a:endParaRPr lang="ru-RU" dirty="0">
              <a:solidFill>
                <a:schemeClr val="tx1"/>
              </a:solidFill>
              <a:latin typeface="Roboto Light" panose="020B0604020202020204" charset="0"/>
              <a:ea typeface="Roboto Light" panose="020B0604020202020204" charset="0"/>
            </a:endParaRPr>
          </a:p>
          <a:p>
            <a:pPr marL="0" lvl="0" indent="0"/>
            <a:r>
              <a:rPr lang="ru-RU" dirty="0">
                <a:solidFill>
                  <a:schemeClr val="tx1"/>
                </a:solidFill>
                <a:latin typeface="Roboto Light" panose="020B0604020202020204" charset="0"/>
                <a:ea typeface="Roboto Light" panose="020B0604020202020204" charset="0"/>
              </a:rPr>
              <a:t>Использование открытых ГИС</a:t>
            </a:r>
            <a:endParaRPr lang="ru-RU" dirty="0">
              <a:solidFill>
                <a:srgbClr val="171536"/>
              </a:solidFill>
              <a:latin typeface="Roboto Light" panose="020B0604020202020204" charset="0"/>
              <a:ea typeface="Roboto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947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32"/>
          <p:cNvSpPr/>
          <p:nvPr/>
        </p:nvSpPr>
        <p:spPr>
          <a:xfrm>
            <a:off x="2465549" y="2477471"/>
            <a:ext cx="2715475" cy="227867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6719759" y="1631261"/>
            <a:ext cx="2186116" cy="6495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ДАННЫЕ СУБД НА ГИС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7" name="Google Shape;687;p32"/>
          <p:cNvSpPr txBox="1">
            <a:spLocks noGrp="1"/>
          </p:cNvSpPr>
          <p:nvPr>
            <p:ph type="ctrTitle" idx="4294967295"/>
          </p:nvPr>
        </p:nvSpPr>
        <p:spPr>
          <a:xfrm>
            <a:off x="162732" y="2435026"/>
            <a:ext cx="1549421" cy="35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МОНИТОРИНГ С ДАТЧИКОВ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9" name="Google Shape;689;p32"/>
          <p:cNvSpPr txBox="1">
            <a:spLocks noGrp="1"/>
          </p:cNvSpPr>
          <p:nvPr>
            <p:ph type="ctrTitle" idx="4294967295"/>
          </p:nvPr>
        </p:nvSpPr>
        <p:spPr>
          <a:xfrm>
            <a:off x="162732" y="3791226"/>
            <a:ext cx="1549421" cy="334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ИНТЕРАКТИВНЫЙ ИНТЕРФЕЙС</a:t>
            </a:r>
            <a:endParaRPr sz="1200" dirty="0">
              <a:solidFill>
                <a:srgbClr val="171536"/>
              </a:solidFill>
            </a:endParaRPr>
          </a:p>
        </p:txBody>
      </p:sp>
      <p:cxnSp>
        <p:nvCxnSpPr>
          <p:cNvPr id="691" name="Google Shape;691;p32"/>
          <p:cNvCxnSpPr/>
          <p:nvPr/>
        </p:nvCxnSpPr>
        <p:spPr>
          <a:xfrm rot="10800000" flipH="1">
            <a:off x="1788243" y="3693127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686;p32"/>
          <p:cNvSpPr txBox="1">
            <a:spLocks/>
          </p:cNvSpPr>
          <p:nvPr/>
        </p:nvSpPr>
        <p:spPr>
          <a:xfrm>
            <a:off x="5597349" y="4542885"/>
            <a:ext cx="1654270" cy="4265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sz="1200" dirty="0">
                <a:solidFill>
                  <a:srgbClr val="171536"/>
                </a:solidFill>
              </a:rPr>
              <a:t>НОМОГРАММА</a:t>
            </a:r>
          </a:p>
        </p:txBody>
      </p:sp>
      <p:sp>
        <p:nvSpPr>
          <p:cNvPr id="36" name="Google Shape;999;p35"/>
          <p:cNvSpPr txBox="1">
            <a:spLocks noGrp="1"/>
          </p:cNvSpPr>
          <p:nvPr>
            <p:ph type="ctrTitle"/>
          </p:nvPr>
        </p:nvSpPr>
        <p:spPr>
          <a:xfrm>
            <a:off x="3027983" y="1021561"/>
            <a:ext cx="2875590" cy="39672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Дизайн Решения </a:t>
            </a:r>
            <a:r>
              <a:rPr lang="en-US" sz="1400" dirty="0" err="1">
                <a:solidFill>
                  <a:srgbClr val="EC0E43"/>
                </a:solidFill>
              </a:rPr>
              <a:t>Ux</a:t>
            </a:r>
            <a:r>
              <a:rPr lang="en-US" sz="1400" dirty="0">
                <a:solidFill>
                  <a:srgbClr val="EC0E43"/>
                </a:solidFill>
              </a:rPr>
              <a:t>/</a:t>
            </a:r>
            <a:r>
              <a:rPr lang="en-US" sz="1400" dirty="0" err="1">
                <a:solidFill>
                  <a:srgbClr val="EC0E43"/>
                </a:solidFill>
              </a:rPr>
              <a:t>Ui</a:t>
            </a:r>
            <a:endParaRPr sz="1400" dirty="0">
              <a:solidFill>
                <a:srgbClr val="EC0E43"/>
              </a:solidFill>
            </a:endParaRPr>
          </a:p>
        </p:txBody>
      </p:sp>
      <p:cxnSp>
        <p:nvCxnSpPr>
          <p:cNvPr id="40" name="Google Shape;596;p28"/>
          <p:cNvCxnSpPr>
            <a:cxnSpLocks/>
          </p:cNvCxnSpPr>
          <p:nvPr/>
        </p:nvCxnSpPr>
        <p:spPr>
          <a:xfrm>
            <a:off x="291623" y="135736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223" y="2596416"/>
            <a:ext cx="2410401" cy="167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92" name="Google Shape;692;p32"/>
          <p:cNvCxnSpPr/>
          <p:nvPr/>
        </p:nvCxnSpPr>
        <p:spPr>
          <a:xfrm flipV="1">
            <a:off x="4551923" y="1956050"/>
            <a:ext cx="1953652" cy="1063375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32"/>
          <p:cNvCxnSpPr/>
          <p:nvPr/>
        </p:nvCxnSpPr>
        <p:spPr>
          <a:xfrm>
            <a:off x="4199949" y="4028349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0" name="Google Shape;690;p32"/>
          <p:cNvCxnSpPr/>
          <p:nvPr/>
        </p:nvCxnSpPr>
        <p:spPr>
          <a:xfrm>
            <a:off x="1712050" y="2605627"/>
            <a:ext cx="1964600" cy="62334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Прямоугольник 7"/>
          <p:cNvSpPr/>
          <p:nvPr/>
        </p:nvSpPr>
        <p:spPr>
          <a:xfrm>
            <a:off x="5932405" y="2862207"/>
            <a:ext cx="2695575" cy="9002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50" dirty="0"/>
              <a:t>наносится профиль, светофоры, переезды, устройства контроля нагрева букс, оси станций с названиями, нейтральные вставки и другие объекты. 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6627904" y="3835927"/>
            <a:ext cx="267961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1050" dirty="0"/>
              <a:t>графическое представление поездки с привязкой к номограмме и с установленными маркерами выявленных нарушений</a:t>
            </a:r>
          </a:p>
        </p:txBody>
      </p:sp>
      <p:sp>
        <p:nvSpPr>
          <p:cNvPr id="11" name="Прямоугольник 10"/>
          <p:cNvSpPr/>
          <p:nvPr/>
        </p:nvSpPr>
        <p:spPr>
          <a:xfrm>
            <a:off x="609024" y="1541443"/>
            <a:ext cx="4572000" cy="57708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ru-RU" sz="1050" dirty="0"/>
              <a:t>формирование электронных карт полигонов обращения, </a:t>
            </a:r>
          </a:p>
          <a:p>
            <a:r>
              <a:rPr lang="ru-RU" sz="1050" dirty="0"/>
              <a:t>номограмм полигонов обращения с информацией о предупреждениях и временных ограничениях скорости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5537221" y="1999390"/>
            <a:ext cx="388310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ru-RU" sz="1050" dirty="0"/>
              <a:t>автоматическое формирование электронной карты, содержащей данные о путях, объектах путевой инфраструктуры, маршрутах, установленных скоростях, предупреждениях и ограничениях</a:t>
            </a:r>
          </a:p>
        </p:txBody>
      </p:sp>
      <p:sp>
        <p:nvSpPr>
          <p:cNvPr id="50" name="Прямоугольник 49"/>
          <p:cNvSpPr/>
          <p:nvPr/>
        </p:nvSpPr>
        <p:spPr>
          <a:xfrm>
            <a:off x="12134" y="5162504"/>
            <a:ext cx="907957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800" dirty="0"/>
              <a:t>Номограммы позволяют графически решать ряд следующих тормозных задач:</a:t>
            </a:r>
          </a:p>
          <a:p>
            <a:r>
              <a:rPr lang="ru-RU" sz="800" dirty="0"/>
              <a:t>- определение длины тормозного пути по известным значениям тормозного расчетного коэффициента и скорости движения;</a:t>
            </a:r>
          </a:p>
          <a:p>
            <a:r>
              <a:rPr lang="ru-RU" sz="800" dirty="0"/>
              <a:t>- определение необходимого тормозного расчетного коэффициента по заданным длине тормозного пути и скорости движения;</a:t>
            </a:r>
          </a:p>
          <a:p>
            <a:r>
              <a:rPr lang="ru-RU" sz="800" dirty="0"/>
              <a:t>- определение допустимой скорости движения по установленным длине тормозного пути и тормозному расчетному коэффициенту.</a:t>
            </a:r>
          </a:p>
          <a:p>
            <a:r>
              <a:rPr lang="ru-RU" sz="800" dirty="0"/>
              <a:t>В связи с большим количеством отличий в условиях торможения, таких, например, как категория поезда, типы используемых тормозных колодок, вид применяемых тормозов, величина уклона и т.д., полный набор номограмм для всех случаев подготовить проблематично. </a:t>
            </a:r>
          </a:p>
          <a:p>
            <a:r>
              <a:rPr lang="ru-RU" sz="800" dirty="0"/>
              <a:t>то ограничивает возможности их применения.</a:t>
            </a:r>
          </a:p>
          <a:p>
            <a:r>
              <a:rPr lang="ru-RU" sz="800" dirty="0"/>
              <a:t>По разработанным программам расчета тормозного пути - численным интегрированием по интервалам времени легко решить любую тормозную задачу.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04264" y="3569012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 err="1">
                <a:solidFill>
                  <a:srgbClr val="171536"/>
                </a:solidFill>
              </a:rPr>
              <a:t>Leader</a:t>
            </a:r>
            <a:r>
              <a:rPr lang="en-US" sz="3600" dirty="0" err="1">
                <a:solidFill>
                  <a:srgbClr val="EC0E43"/>
                </a:solidFill>
              </a:rPr>
              <a:t>Stat</a:t>
            </a:r>
            <a:endParaRPr sz="3600" dirty="0">
              <a:solidFill>
                <a:srgbClr val="EC0E43"/>
              </a:solidFill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255819" y="2893375"/>
            <a:ext cx="111280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Грибанов Дмитрий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+79851335100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FirstLast2020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Сервер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CTO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722699" y="2922613"/>
            <a:ext cx="12827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Виноградов Виктор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+79211795225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(Viktor </a:t>
            </a:r>
            <a:r>
              <a:rPr lang="en-US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Vinogradov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Аналитик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Маркетолог</a:t>
            </a:r>
          </a:p>
        </p:txBody>
      </p:sp>
      <p:pic>
        <p:nvPicPr>
          <p:cNvPr id="25" name="Google Shape;174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55819" y="1662443"/>
            <a:ext cx="1190051" cy="1230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635" y="1662443"/>
            <a:ext cx="972122" cy="12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Google Shape;214;p21"/>
          <p:cNvSpPr txBox="1">
            <a:spLocks/>
          </p:cNvSpPr>
          <p:nvPr/>
        </p:nvSpPr>
        <p:spPr>
          <a:xfrm>
            <a:off x="3894526" y="985451"/>
            <a:ext cx="1809200" cy="4208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l"/>
            <a:r>
              <a:rPr lang="ru-RU" sz="1400" dirty="0">
                <a:solidFill>
                  <a:srgbClr val="EC0E43"/>
                </a:solidFill>
              </a:rPr>
              <a:t>Команда</a:t>
            </a:r>
          </a:p>
        </p:txBody>
      </p:sp>
      <p:cxnSp>
        <p:nvCxnSpPr>
          <p:cNvPr id="21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2576286" y="1406333"/>
            <a:ext cx="3599543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370172B-9A67-4702-AF42-197F045AAF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7632" y="1662443"/>
            <a:ext cx="1266036" cy="1285200"/>
          </a:xfrm>
          <a:prstGeom prst="rect">
            <a:avLst/>
          </a:prstGeom>
        </p:spPr>
      </p:pic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990CAA5-12C2-4E17-A7C8-04CD05B54325}"/>
              </a:ext>
            </a:extLst>
          </p:cNvPr>
          <p:cNvSpPr/>
          <p:nvPr/>
        </p:nvSpPr>
        <p:spPr>
          <a:xfrm>
            <a:off x="3802023" y="2897092"/>
            <a:ext cx="114807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Исаев Максим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+79237377472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(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masian4eg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Python-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разработчик</a:t>
            </a:r>
          </a:p>
        </p:txBody>
      </p: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2020422" y="1113806"/>
            <a:ext cx="4838313" cy="3545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EC0E43"/>
                </a:solidFill>
              </a:rPr>
              <a:t>Демонстрация  </a:t>
            </a:r>
            <a:r>
              <a:rPr lang="en-US" sz="1400" dirty="0">
                <a:solidFill>
                  <a:srgbClr val="EC0E43"/>
                </a:solidFill>
              </a:rPr>
              <a:t>MVP </a:t>
            </a:r>
            <a:r>
              <a:rPr lang="ru-RU" sz="1400" dirty="0">
                <a:solidFill>
                  <a:srgbClr val="EC0E43"/>
                </a:solidFill>
              </a:rPr>
              <a:t>и план по доработкам на оставшуюся часть </a:t>
            </a:r>
            <a:r>
              <a:rPr lang="ru-RU" sz="1400" dirty="0" err="1">
                <a:solidFill>
                  <a:srgbClr val="EC0E43"/>
                </a:solidFill>
              </a:rPr>
              <a:t>хакатона</a:t>
            </a:r>
            <a:endParaRPr sz="1400" dirty="0">
              <a:solidFill>
                <a:srgbClr val="EC0E43"/>
              </a:solidFill>
            </a:endParaRPr>
          </a:p>
        </p:txBody>
      </p:sp>
      <p:cxnSp>
        <p:nvCxnSpPr>
          <p:cNvPr id="742" name="Google Shape;742;p33"/>
          <p:cNvCxnSpPr>
            <a:cxnSpLocks/>
          </p:cNvCxnSpPr>
          <p:nvPr/>
        </p:nvCxnSpPr>
        <p:spPr>
          <a:xfrm>
            <a:off x="311700" y="1468315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217;p21"/>
          <p:cNvSpPr txBox="1">
            <a:spLocks/>
          </p:cNvSpPr>
          <p:nvPr/>
        </p:nvSpPr>
        <p:spPr>
          <a:xfrm>
            <a:off x="311700" y="2491791"/>
            <a:ext cx="3657103" cy="6862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Совместимость с дальнейшим развитием и внедрением инновационных  технологий,  в том числе – воздушной разведкой при помощи </a:t>
            </a:r>
            <a:r>
              <a:rPr lang="ru-RU" dirty="0" err="1">
                <a:solidFill>
                  <a:srgbClr val="171536"/>
                </a:solidFill>
              </a:rPr>
              <a:t>квадракоптеров</a:t>
            </a:r>
            <a:r>
              <a:rPr lang="ru-RU" dirty="0">
                <a:solidFill>
                  <a:srgbClr val="171536"/>
                </a:solidFill>
              </a:rPr>
              <a:t>, установкой распознающих инфраструктуру камер на подвижном составе.</a:t>
            </a:r>
          </a:p>
        </p:txBody>
      </p:sp>
      <p:sp>
        <p:nvSpPr>
          <p:cNvPr id="12" name="Google Shape;218;p21"/>
          <p:cNvSpPr txBox="1">
            <a:spLocks/>
          </p:cNvSpPr>
          <p:nvPr/>
        </p:nvSpPr>
        <p:spPr>
          <a:xfrm>
            <a:off x="504888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endParaRPr lang="es" dirty="0">
              <a:solidFill>
                <a:srgbClr val="FF0000"/>
              </a:solidFill>
            </a:endParaRPr>
          </a:p>
        </p:txBody>
      </p:sp>
      <p:sp>
        <p:nvSpPr>
          <p:cNvPr id="13" name="Google Shape;231;p21"/>
          <p:cNvSpPr txBox="1">
            <a:spLocks/>
          </p:cNvSpPr>
          <p:nvPr/>
        </p:nvSpPr>
        <p:spPr>
          <a:xfrm>
            <a:off x="707925" y="1767342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ru-RU" dirty="0" err="1">
                <a:solidFill>
                  <a:srgbClr val="171536"/>
                </a:solidFill>
              </a:rPr>
              <a:t>Автомониторинг</a:t>
            </a:r>
            <a:r>
              <a:rPr lang="ru-RU" dirty="0">
                <a:solidFill>
                  <a:srgbClr val="171536"/>
                </a:solidFill>
              </a:rPr>
              <a:t> изменений</a:t>
            </a:r>
          </a:p>
        </p:txBody>
      </p:sp>
    </p:spTree>
    <p:extLst>
      <p:ext uri="{BB962C8B-B14F-4D97-AF65-F5344CB8AC3E}">
        <p14:creationId xmlns:p14="http://schemas.microsoft.com/office/powerpoint/2010/main" val="3105571950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5932</TotalTime>
  <Words>994</Words>
  <Application>Microsoft Office PowerPoint</Application>
  <PresentationFormat>Экран (16:9)</PresentationFormat>
  <Paragraphs>103</Paragraphs>
  <Slides>10</Slides>
  <Notes>9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Roboto Black</vt:lpstr>
      <vt:lpstr>Roboto Light</vt:lpstr>
      <vt:lpstr>Arial</vt:lpstr>
      <vt:lpstr>Bree Serif</vt:lpstr>
      <vt:lpstr>Roboto Mono Regular</vt:lpstr>
      <vt:lpstr>Roboto</vt:lpstr>
      <vt:lpstr>WEB PROPOSAL</vt:lpstr>
      <vt:lpstr>LeaderStat</vt:lpstr>
      <vt:lpstr>Боль клиента</vt:lpstr>
      <vt:lpstr>Продукт</vt:lpstr>
      <vt:lpstr>Инновационность  Ключевые преимущества</vt:lpstr>
      <vt:lpstr>ПАРТНЁРЫ</vt:lpstr>
      <vt:lpstr>Презентация PowerPoint</vt:lpstr>
      <vt:lpstr>ДАННЫЕ СУБД НА ГИС</vt:lpstr>
      <vt:lpstr>LeaderStat</vt:lpstr>
      <vt:lpstr>Демонстрация  MVP и план по доработкам на оставшуюся часть хакатона</vt:lpstr>
      <vt:lpstr>ИСПОЛЬЗУЕМЫЕ ТЕХНОЛОГИИ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Max Isaev</cp:lastModifiedBy>
  <cp:revision>124</cp:revision>
  <dcterms:modified xsi:type="dcterms:W3CDTF">2021-12-12T04:45:22Z</dcterms:modified>
</cp:coreProperties>
</file>